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2" r:id="rId3"/>
    <p:sldId id="297" r:id="rId4"/>
    <p:sldId id="298" r:id="rId5"/>
    <p:sldId id="300" r:id="rId6"/>
    <p:sldId id="278" r:id="rId7"/>
    <p:sldId id="279" r:id="rId8"/>
    <p:sldId id="285" r:id="rId9"/>
    <p:sldId id="299" r:id="rId10"/>
    <p:sldId id="286" r:id="rId11"/>
    <p:sldId id="287" r:id="rId12"/>
    <p:sldId id="289" r:id="rId13"/>
    <p:sldId id="302" r:id="rId14"/>
    <p:sldId id="303" r:id="rId15"/>
    <p:sldId id="304" r:id="rId16"/>
    <p:sldId id="305" r:id="rId17"/>
    <p:sldId id="306" r:id="rId18"/>
    <p:sldId id="274" r:id="rId19"/>
    <p:sldId id="290" r:id="rId20"/>
    <p:sldId id="271" r:id="rId21"/>
    <p:sldId id="291" r:id="rId22"/>
    <p:sldId id="307" r:id="rId23"/>
    <p:sldId id="266" r:id="rId24"/>
    <p:sldId id="310" r:id="rId25"/>
    <p:sldId id="273" r:id="rId26"/>
    <p:sldId id="270" r:id="rId27"/>
    <p:sldId id="268" r:id="rId28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0" autoAdjust="0"/>
    <p:restoredTop sz="94709" autoAdjust="0"/>
  </p:normalViewPr>
  <p:slideViewPr>
    <p:cSldViewPr>
      <p:cViewPr>
        <p:scale>
          <a:sx n="108" d="100"/>
          <a:sy n="108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825E-14DC-444C-AB21-9D0A854157B1}" type="datetimeFigureOut">
              <a:rPr lang="es-ES_tradnl" smtClean="0"/>
              <a:pPr/>
              <a:t>26/04/2012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49AA-D586-45CB-8462-10E8F2ADBB15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39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http://www.youtube.com/watch?v=tlIZ4WkzPeI&amp;feature=related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49AA-D586-45CB-8462-10E8F2ADBB15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5A6AB-B355-420B-B53F-99C0A2BF80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49AA-D586-45CB-8462-10E8F2ADBB15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49AA-D586-45CB-8462-10E8F2ADBB15}" type="slidenum">
              <a:rPr lang="es-ES_tradnl" smtClean="0"/>
              <a:pPr/>
              <a:t>27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2192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A4BD2E-2375-4CB7-9C25-C1D52D8CBC2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118DDA-6EA8-492D-849C-B10975B5CE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2746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 descr="Purdue Logo"/>
          <p:cNvPicPr>
            <a:picLocks noChangeAspect="1" noChangeArrowheads="1"/>
          </p:cNvPicPr>
          <p:nvPr userDrawn="1"/>
        </p:nvPicPr>
        <p:blipFill>
          <a:blip r:embed="rId15" cstate="print"/>
          <a:srcRect l="13209" r="7534"/>
          <a:stretch>
            <a:fillRect/>
          </a:stretch>
        </p:blipFill>
        <p:spPr bwMode="auto">
          <a:xfrm>
            <a:off x="0" y="-76200"/>
            <a:ext cx="13716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2" name="Group 24"/>
          <p:cNvGrpSpPr>
            <a:grpSpLocks/>
          </p:cNvGrpSpPr>
          <p:nvPr userDrawn="1"/>
        </p:nvGrpSpPr>
        <p:grpSpPr bwMode="auto">
          <a:xfrm>
            <a:off x="914400" y="6324600"/>
            <a:ext cx="7239000" cy="307975"/>
            <a:chOff x="132" y="4075"/>
            <a:chExt cx="5424" cy="194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132" y="4092"/>
              <a:ext cx="5424" cy="16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4332" y="4075"/>
              <a:ext cx="834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</a:rPr>
                <a:t>BOILER UP !!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Object 22"/>
          <p:cNvGraphicFramePr>
            <a:graphicFrameLocks noChangeAspect="1"/>
          </p:cNvGraphicFramePr>
          <p:nvPr userDrawn="1"/>
        </p:nvGraphicFramePr>
        <p:xfrm>
          <a:off x="152400" y="5756275"/>
          <a:ext cx="7032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PhotoPaint.Image.8" r:id="rId16" imgW="5231746" imgH="8888889" progId="">
                  <p:embed/>
                </p:oleObj>
              </mc:Choice>
              <mc:Fallback>
                <p:oleObj name="CorelPhotoPaint.Image.8" r:id="rId16" imgW="5231746" imgH="8888889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0573"/>
                      <a:stretch>
                        <a:fillRect/>
                      </a:stretch>
                    </p:blipFill>
                    <p:spPr bwMode="auto">
                      <a:xfrm>
                        <a:off x="152400" y="5756275"/>
                        <a:ext cx="7032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5735637"/>
            <a:ext cx="6889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tlIZ4WkzPeI?version=3&amp;hl=en_US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hyperlink" Target="mailto:pheslin@purdue.edu" TargetMode="External"/><Relationship Id="rId7" Type="http://schemas.openxmlformats.org/officeDocument/2006/relationships/image" Target="../media/image18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hyperlink" Target="mailto:jdbates@purdue.ed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hyperlink" Target="mailto:klconnol@purdue.edu" TargetMode="External"/><Relationship Id="rId7" Type="http://schemas.openxmlformats.org/officeDocument/2006/relationships/image" Target="../media/image27.png"/><Relationship Id="rId2" Type="http://schemas.openxmlformats.org/officeDocument/2006/relationships/hyperlink" Target="mailto:burr@purdu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4.gif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hyperlink" Target="http://www.bradleyssurplus.com/uploaded_files/images/products/b_907bf0e163554f27550ed0ce5475124eStaff%20Sergeant%20Army%20Rank%20Insignia%20Sew%20On%20Gold-Green%20Male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mit1245@purdue.edu" TargetMode="External"/><Relationship Id="rId3" Type="http://schemas.openxmlformats.org/officeDocument/2006/relationships/hyperlink" Target="mailto:ssokolsk@purdue.edu" TargetMode="External"/><Relationship Id="rId7" Type="http://schemas.openxmlformats.org/officeDocument/2006/relationships/image" Target="../media/image33.jpeg"/><Relationship Id="rId2" Type="http://schemas.openxmlformats.org/officeDocument/2006/relationships/hyperlink" Target="mailto:fcrusan@purdu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Relationship Id="rId9" Type="http://schemas.openxmlformats.org/officeDocument/2006/relationships/hyperlink" Target="mailto:taterrel@purdue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SbCnWe6e1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www.youtube.com/watch?v=brG-4WvYz1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arblackb@purdue.edu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jdbates@purdu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hyperlink" Target="mailto:andersej@purdue.edu" TargetMode="External"/><Relationship Id="rId7" Type="http://schemas.openxmlformats.org/officeDocument/2006/relationships/image" Target="../media/image18.gif"/><Relationship Id="rId2" Type="http://schemas.openxmlformats.org/officeDocument/2006/relationships/hyperlink" Target="mailto:vmfoster@purdu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55448"/>
            <a:ext cx="7010400" cy="12527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 pitchFamily="18" charset="0"/>
              </a:rPr>
              <a:t>PURDUE ARMY ROTC 2011</a:t>
            </a:r>
            <a:endParaRPr lang="en-US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nard MT Condensed" pitchFamily="18" charset="0"/>
              </a:rPr>
              <a:t>Welcome to the Boiler Battalion</a:t>
            </a:r>
            <a:endParaRPr lang="en-US" sz="4400" dirty="0">
              <a:latin typeface="Bernard MT Condensed" pitchFamily="18" charset="0"/>
            </a:endParaRPr>
          </a:p>
        </p:txBody>
      </p:sp>
      <p:pic>
        <p:nvPicPr>
          <p:cNvPr id="2" name="tlIZ4WkzPeI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2205518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4114800"/>
            <a:ext cx="1332068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Cadre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     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 </a:t>
            </a:r>
            <a:r>
              <a:rPr lang="en-US" sz="2000" b="1" dirty="0" smtClean="0">
                <a:latin typeface="Arial Narrow" pitchFamily="34" charset="0"/>
              </a:rPr>
              <a:t>Major Paul </a:t>
            </a:r>
            <a:r>
              <a:rPr lang="en-US" sz="2000" b="1" dirty="0" err="1" smtClean="0">
                <a:latin typeface="Arial Narrow" pitchFamily="34" charset="0"/>
              </a:rPr>
              <a:t>Heslin</a:t>
            </a:r>
            <a:r>
              <a:rPr lang="en-US" sz="2000" dirty="0" smtClean="0">
                <a:latin typeface="Arial Narrow" pitchFamily="34" charset="0"/>
              </a:rPr>
              <a:t> - Executive Officer, Commandant of Cadets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3"/>
              </a:rPr>
              <a:t>pheslin@purdue.edu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(765) 496-9599 </a:t>
            </a:r>
          </a:p>
          <a:p>
            <a:pPr>
              <a:buNone/>
            </a:pP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      Major Travis Clark</a:t>
            </a:r>
            <a:r>
              <a:rPr lang="en-US" sz="2000" dirty="0" smtClean="0">
                <a:latin typeface="Arial Narrow" pitchFamily="34" charset="0"/>
              </a:rPr>
              <a:t> - Scholarship and Enrollment Officer, Ranger Advisor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4"/>
              </a:rPr>
              <a:t>clarkrt@purdue.edu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494-2106 / (765) 479-0451</a:t>
            </a:r>
            <a:endParaRPr lang="es-ES_tradnl" sz="2000" dirty="0">
              <a:latin typeface="Arial Narrow" pitchFamily="34" charset="0"/>
            </a:endParaRPr>
          </a:p>
        </p:txBody>
      </p:sp>
      <p:pic>
        <p:nvPicPr>
          <p:cNvPr id="17" name="Picture 16" descr="majclark-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1100" y="4114800"/>
            <a:ext cx="952500" cy="1362075"/>
          </a:xfrm>
          <a:prstGeom prst="rect">
            <a:avLst/>
          </a:prstGeom>
        </p:spPr>
      </p:pic>
      <p:pic>
        <p:nvPicPr>
          <p:cNvPr id="18" name="Picture 17" descr="majheslin-(2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1100" y="1981200"/>
            <a:ext cx="952500" cy="1362075"/>
          </a:xfrm>
          <a:prstGeom prst="rect">
            <a:avLst/>
          </a:prstGeom>
        </p:spPr>
      </p:pic>
      <p:pic>
        <p:nvPicPr>
          <p:cNvPr id="11" name="Picture 10" descr="SI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7132" y="1828801"/>
            <a:ext cx="1332068" cy="1143000"/>
          </a:xfrm>
          <a:prstGeom prst="rect">
            <a:avLst/>
          </a:prstGeom>
        </p:spPr>
      </p:pic>
      <p:pic>
        <p:nvPicPr>
          <p:cNvPr id="19" name="Picture 18" descr="MJ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3810000"/>
            <a:ext cx="654449" cy="685800"/>
          </a:xfrm>
          <a:prstGeom prst="rect">
            <a:avLst/>
          </a:prstGeom>
        </p:spPr>
      </p:pic>
      <p:pic>
        <p:nvPicPr>
          <p:cNvPr id="20" name="Picture 19" descr="MJ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676400"/>
            <a:ext cx="65444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Cadre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     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 </a:t>
            </a:r>
            <a:r>
              <a:rPr lang="en-US" sz="2000" b="1" dirty="0" smtClean="0">
                <a:latin typeface="Arial Narrow" pitchFamily="34" charset="0"/>
              </a:rPr>
              <a:t>Major Matthew Burr</a:t>
            </a:r>
            <a:r>
              <a:rPr lang="en-US" sz="2000" dirty="0" smtClean="0">
                <a:latin typeface="Arial Narrow" pitchFamily="34" charset="0"/>
              </a:rPr>
              <a:t> - Operations and Training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2"/>
              </a:rPr>
              <a:t>burr@purdue.edu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494-0798 </a:t>
            </a:r>
          </a:p>
          <a:p>
            <a:pPr>
              <a:buNone/>
            </a:pP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      </a:t>
            </a: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Staff Sergeant Kevin Connolly</a:t>
            </a:r>
            <a:r>
              <a:rPr lang="en-US" sz="2000" dirty="0" smtClean="0">
                <a:latin typeface="Arial Narrow" pitchFamily="34" charset="0"/>
              </a:rPr>
              <a:t> – National Guard Liaison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3"/>
              </a:rPr>
              <a:t>klconnol@purdue.edu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494-9397</a:t>
            </a:r>
            <a:endParaRPr lang="en-US" sz="2000" b="1" dirty="0" smtClean="0">
              <a:latin typeface="Arial Narrow" pitchFamily="34" charset="0"/>
            </a:endParaRPr>
          </a:p>
        </p:txBody>
      </p:sp>
      <p:pic>
        <p:nvPicPr>
          <p:cNvPr id="11" name="Picture 10" descr="DSC_1896-3x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013857"/>
            <a:ext cx="990600" cy="1415143"/>
          </a:xfrm>
          <a:prstGeom prst="rect">
            <a:avLst/>
          </a:prstGeom>
        </p:spPr>
      </p:pic>
      <p:pic>
        <p:nvPicPr>
          <p:cNvPr id="10" name="Picture 9" descr="MJ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76400"/>
            <a:ext cx="654449" cy="685800"/>
          </a:xfrm>
          <a:prstGeom prst="rect">
            <a:avLst/>
          </a:prstGeom>
        </p:spPr>
      </p:pic>
      <p:pic>
        <p:nvPicPr>
          <p:cNvPr id="15" name="Picture 14" descr="TRAN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828800"/>
            <a:ext cx="1362075" cy="1362075"/>
          </a:xfrm>
          <a:prstGeom prst="rect">
            <a:avLst/>
          </a:prstGeom>
        </p:spPr>
      </p:pic>
      <p:pic>
        <p:nvPicPr>
          <p:cNvPr id="12" name="Picture 11" descr="Screen shot 2011-08-13 at 11.47.59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5800"/>
            <a:ext cx="1142999" cy="1600200"/>
          </a:xfrm>
          <a:prstGeom prst="rect">
            <a:avLst/>
          </a:prstGeom>
        </p:spPr>
      </p:pic>
      <p:pic>
        <p:nvPicPr>
          <p:cNvPr id="16" name="Picture 15" descr="F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4800600"/>
            <a:ext cx="1371600" cy="733044"/>
          </a:xfrm>
          <a:prstGeom prst="rect">
            <a:avLst/>
          </a:prstGeom>
        </p:spPr>
      </p:pic>
      <p:pic>
        <p:nvPicPr>
          <p:cNvPr id="21508" name="Picture 4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6375" y="4113212"/>
            <a:ext cx="52387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Staff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5181600" cy="3810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2200" b="1" dirty="0" smtClean="0">
                <a:latin typeface="Arial Narrow" pitchFamily="34" charset="0"/>
              </a:rPr>
              <a:t>Mr. Frank Crusan</a:t>
            </a:r>
            <a:r>
              <a:rPr lang="en-US" sz="2200" dirty="0" smtClean="0">
                <a:latin typeface="Arial Narrow" pitchFamily="34" charset="0"/>
              </a:rPr>
              <a:t> - HR Tech (Cadet/Cadre Actions)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Email: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hlinkClick r:id="rId2"/>
              </a:rPr>
              <a:t>fcrusan@purdue.edu</a:t>
            </a:r>
            <a:r>
              <a:rPr lang="en-US" sz="2200" dirty="0" smtClean="0">
                <a:latin typeface="Arial Narrow" pitchFamily="34" charset="0"/>
              </a:rPr>
              <a:t/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Phone:</a:t>
            </a:r>
            <a:r>
              <a:rPr lang="en-US" sz="2200" dirty="0" smtClean="0">
                <a:latin typeface="Arial Narrow" pitchFamily="34" charset="0"/>
              </a:rPr>
              <a:t>(765) 494-2107 </a:t>
            </a:r>
          </a:p>
          <a:p>
            <a:pPr>
              <a:buNone/>
            </a:pPr>
            <a:endParaRPr lang="en-US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Arial Narrow" pitchFamily="34" charset="0"/>
              </a:rPr>
              <a:t/>
            </a:r>
            <a:br>
              <a:rPr lang="en-US" sz="2200" dirty="0" smtClean="0">
                <a:latin typeface="Arial Narrow" pitchFamily="34" charset="0"/>
              </a:rPr>
            </a:br>
            <a:endParaRPr lang="en-US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200" b="1" dirty="0" smtClean="0">
                <a:latin typeface="Arial Narrow" pitchFamily="34" charset="0"/>
              </a:rPr>
              <a:t>	</a:t>
            </a:r>
          </a:p>
          <a:p>
            <a:pPr>
              <a:buNone/>
            </a:pPr>
            <a:r>
              <a:rPr lang="en-US" sz="2200" b="1" dirty="0" smtClean="0">
                <a:latin typeface="Arial Narrow" pitchFamily="34" charset="0"/>
              </a:rPr>
              <a:t>	</a:t>
            </a:r>
          </a:p>
          <a:p>
            <a:pPr>
              <a:buNone/>
            </a:pPr>
            <a:r>
              <a:rPr lang="en-US" sz="2200" b="1" dirty="0" smtClean="0">
                <a:latin typeface="Arial Narrow" pitchFamily="34" charset="0"/>
              </a:rPr>
              <a:t>	Mr. Sam </a:t>
            </a:r>
            <a:r>
              <a:rPr lang="en-US" sz="2200" b="1" dirty="0" err="1" smtClean="0">
                <a:latin typeface="Arial Narrow" pitchFamily="34" charset="0"/>
              </a:rPr>
              <a:t>Sokolski</a:t>
            </a:r>
            <a:r>
              <a:rPr lang="en-US" sz="2200" dirty="0" smtClean="0">
                <a:latin typeface="Arial Narrow" pitchFamily="34" charset="0"/>
              </a:rPr>
              <a:t> - HR Tech (Cadet/Cadre Actions)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Email: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hlinkClick r:id="rId3"/>
              </a:rPr>
              <a:t>ssokolsk@purdue.edu</a:t>
            </a:r>
            <a:r>
              <a:rPr lang="en-US" sz="2200" dirty="0" smtClean="0">
                <a:latin typeface="Arial Narrow" pitchFamily="34" charset="0"/>
              </a:rPr>
              <a:t/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Phone:</a:t>
            </a:r>
            <a:r>
              <a:rPr lang="en-US" sz="2200" dirty="0" smtClean="0">
                <a:latin typeface="Arial Narrow" pitchFamily="34" charset="0"/>
              </a:rPr>
              <a:t> (765) 496-2927 </a:t>
            </a:r>
          </a:p>
          <a:p>
            <a:pPr>
              <a:buNone/>
            </a:pPr>
            <a:endParaRPr lang="en-US" sz="1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/>
            </a:r>
            <a:br>
              <a:rPr lang="en-US" sz="1800" dirty="0" smtClean="0">
                <a:latin typeface="Arial Narrow" pitchFamily="34" charset="0"/>
              </a:rPr>
            </a:br>
            <a:endParaRPr lang="en-US" sz="1800" b="1" dirty="0" smtClean="0">
              <a:latin typeface="Arial Narrow" pitchFamily="34" charset="0"/>
            </a:endParaRPr>
          </a:p>
        </p:txBody>
      </p:sp>
      <p:pic>
        <p:nvPicPr>
          <p:cNvPr id="8" name="Picture 7" descr="Fran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3225" y="2057400"/>
            <a:ext cx="942975" cy="1362075"/>
          </a:xfrm>
          <a:prstGeom prst="rect">
            <a:avLst/>
          </a:prstGeom>
        </p:spPr>
      </p:pic>
      <p:pic>
        <p:nvPicPr>
          <p:cNvPr id="9" name="Picture 8" descr="mrsterrel-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343400"/>
            <a:ext cx="952500" cy="1362075"/>
          </a:xfrm>
          <a:prstGeom prst="rect">
            <a:avLst/>
          </a:prstGeom>
        </p:spPr>
      </p:pic>
      <p:pic>
        <p:nvPicPr>
          <p:cNvPr id="10" name="Picture 9" descr="DSC_1875-3x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4223657"/>
            <a:ext cx="883920" cy="1262743"/>
          </a:xfrm>
          <a:prstGeom prst="rect">
            <a:avLst/>
          </a:prstGeom>
        </p:spPr>
      </p:pic>
      <p:pic>
        <p:nvPicPr>
          <p:cNvPr id="11" name="Picture 10" descr="Smith,Gera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4800" y="2166257"/>
            <a:ext cx="990600" cy="1415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1673352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Mr. Gerald Smith</a:t>
            </a:r>
            <a:r>
              <a:rPr lang="en-US" sz="2000" dirty="0" smtClean="0">
                <a:latin typeface="Arial Narrow" pitchFamily="34" charset="0"/>
              </a:rPr>
              <a:t> - Supply Tech.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8"/>
              </a:rPr>
              <a:t>smit1245@purdue.edu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494-2105     </a:t>
            </a:r>
            <a:br>
              <a:rPr lang="en-US" sz="2000" dirty="0" smtClean="0">
                <a:latin typeface="Arial Narrow" pitchFamily="34" charset="0"/>
              </a:rPr>
            </a:b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Mrs. Tarilee Terrell</a:t>
            </a:r>
            <a:r>
              <a:rPr lang="en-US" sz="2000" dirty="0" smtClean="0">
                <a:latin typeface="Arial Narrow" pitchFamily="34" charset="0"/>
              </a:rPr>
              <a:t> - Secretary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 </a:t>
            </a:r>
            <a:r>
              <a:rPr lang="en-US" sz="2000" dirty="0" smtClean="0">
                <a:latin typeface="Arial Narrow" pitchFamily="34" charset="0"/>
                <a:hlinkClick r:id="rId9"/>
              </a:rPr>
              <a:t>taterrel@purdue.edu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494-2099</a:t>
            </a:r>
            <a:endParaRPr lang="en-US" sz="20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History of Purdue Army ROTC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Purdue Army RO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914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</a:rPr>
              <a:t>The Reserve Officers Training Corps was officially authorized by the National Defense Act of June 3, 1916</a:t>
            </a:r>
          </a:p>
          <a:p>
            <a:r>
              <a:rPr lang="en-US" sz="2400" dirty="0" smtClean="0">
                <a:latin typeface="Arial" pitchFamily="34" charset="0"/>
              </a:rPr>
              <a:t>The Armory we are now in was completed in 1918 at a cost to the university of $200,000</a:t>
            </a:r>
          </a:p>
          <a:p>
            <a:endParaRPr lang="en-US" dirty="0"/>
          </a:p>
        </p:txBody>
      </p:sp>
      <p:pic>
        <p:nvPicPr>
          <p:cNvPr id="46082" name="Picture 2" descr="Purdue Army RO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962400" cy="318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History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</a:rPr>
              <a:t>Until the 1965-66 school year, ROTC was mandatory for 17-21 year old males - enrollment for the 1966 school year dropped from 1,745 to 540</a:t>
            </a:r>
          </a:p>
          <a:p>
            <a:r>
              <a:rPr lang="en-US" dirty="0" smtClean="0">
                <a:latin typeface="Arial" pitchFamily="34" charset="0"/>
              </a:rPr>
              <a:t>The 1973 school year was the first year that women were authorized to enroll in ROTC</a:t>
            </a:r>
          </a:p>
          <a:p>
            <a:endParaRPr lang="en-US" dirty="0"/>
          </a:p>
        </p:txBody>
      </p:sp>
      <p:pic>
        <p:nvPicPr>
          <p:cNvPr id="44034" name="Picture 2" descr="Purdue Army RO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733800" cy="33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338"/>
            <a:ext cx="8229600" cy="94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Cadet Life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76225" y="1295400"/>
            <a:ext cx="4038600" cy="4805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ClrTx/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 Narrow" pitchFamily="34" charset="0"/>
              </a:rPr>
              <a:t>Classes (MSL)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sz="2000" dirty="0" smtClean="0">
              <a:latin typeface="Arial Narrow" pitchFamily="34" charset="0"/>
            </a:endParaRP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 Narrow" pitchFamily="34" charset="0"/>
              </a:rPr>
              <a:t>Leadership Lab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sz="2000" dirty="0" smtClean="0">
              <a:latin typeface="Arial Narrow" pitchFamily="34" charset="0"/>
            </a:endParaRP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 Narrow" pitchFamily="34" charset="0"/>
              </a:rPr>
              <a:t>Physical Training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sz="2000" dirty="0" smtClean="0">
              <a:latin typeface="Arial Narrow" pitchFamily="34" charset="0"/>
            </a:endParaRP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 Narrow" pitchFamily="34" charset="0"/>
              </a:rPr>
              <a:t>Field Training Exercise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sz="2000" dirty="0" smtClean="0">
              <a:latin typeface="Arial Narrow" pitchFamily="34" charset="0"/>
            </a:endParaRP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 Narrow" pitchFamily="34" charset="0"/>
              </a:rPr>
              <a:t>Clubs/ Summer Opportunities </a:t>
            </a:r>
          </a:p>
        </p:txBody>
      </p:sp>
      <p:pic>
        <p:nvPicPr>
          <p:cNvPr id="10242" name="Picture 2" descr="http://www.purdue.edu/armyrotc/Gallery_Photos/AROTC%2008-09/Zero%20Week%20Aug08/ZW0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3175000" cy="2381250"/>
          </a:xfrm>
          <a:prstGeom prst="rect">
            <a:avLst/>
          </a:prstGeom>
          <a:noFill/>
        </p:spPr>
      </p:pic>
      <p:pic>
        <p:nvPicPr>
          <p:cNvPr id="10248" name="Picture 8" descr="http://www.purdue.edu/armyrotc/Gallery_Photos/S-5%20Pics/FTX/cftx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14600"/>
            <a:ext cx="2667000" cy="2000250"/>
          </a:xfrm>
          <a:prstGeom prst="rect">
            <a:avLst/>
          </a:prstGeom>
          <a:noFill/>
        </p:spPr>
      </p:pic>
      <p:pic>
        <p:nvPicPr>
          <p:cNvPr id="10246" name="Picture 6" descr="http://www.purdue.edu/armyrotc/Gallery_Photos/S-5%20Pics/Habitat/Habitat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3385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MSL Classes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1-08-13 at 10.40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1394883" cy="1828800"/>
          </a:xfrm>
          <a:prstGeom prst="rect">
            <a:avLst/>
          </a:prstGeom>
        </p:spPr>
      </p:pic>
      <p:pic>
        <p:nvPicPr>
          <p:cNvPr id="6" name="Picture 5" descr="Screen shot 2011-08-13 at 10.41.3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1371599" cy="1828800"/>
          </a:xfrm>
          <a:prstGeom prst="rect">
            <a:avLst/>
          </a:prstGeom>
        </p:spPr>
      </p:pic>
      <p:pic>
        <p:nvPicPr>
          <p:cNvPr id="7" name="Picture 6" descr="DSC_1886-3x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1371600" cy="1828800"/>
          </a:xfrm>
          <a:prstGeom prst="rect">
            <a:avLst/>
          </a:prstGeom>
        </p:spPr>
      </p:pic>
      <p:pic>
        <p:nvPicPr>
          <p:cNvPr id="8" name="Picture 7" descr="msganderson-(2)-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657600"/>
            <a:ext cx="1371600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15240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Our Wonderful Instructors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MSL Books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Stay Organized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If you have any questions, just ask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Leadership Lab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2400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Thursday’s	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1530-1720</a:t>
            </a: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Conduct Practical Training </a:t>
            </a:r>
          </a:p>
          <a:p>
            <a:r>
              <a:rPr lang="en-US" sz="2800" dirty="0" smtClean="0">
                <a:latin typeface="Arial Narrow" pitchFamily="34" charset="0"/>
              </a:rPr>
              <a:t>     Exercises</a:t>
            </a:r>
          </a:p>
          <a:p>
            <a:r>
              <a:rPr lang="en-US" sz="2800" dirty="0" smtClean="0">
                <a:latin typeface="Arial Narrow" pitchFamily="34" charset="0"/>
              </a:rPr>
              <a:t>	- Situational Training </a:t>
            </a:r>
          </a:p>
          <a:p>
            <a:r>
              <a:rPr lang="en-US" sz="2800" dirty="0" smtClean="0">
                <a:latin typeface="Arial Narrow" pitchFamily="34" charset="0"/>
              </a:rPr>
              <a:t>	Exercises</a:t>
            </a:r>
          </a:p>
          <a:p>
            <a:r>
              <a:rPr lang="en-US" sz="2800" dirty="0" smtClean="0">
                <a:latin typeface="Arial Narrow" pitchFamily="34" charset="0"/>
              </a:rPr>
              <a:t>	- Land Navigation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  <p:pic>
        <p:nvPicPr>
          <p:cNvPr id="9218" name="Picture 2" descr="http://www.purdue.edu/armyrotc/Gallery_Photos/Army%20ROTC/armyROTC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33800"/>
            <a:ext cx="3352800" cy="2514600"/>
          </a:xfrm>
          <a:prstGeom prst="rect">
            <a:avLst/>
          </a:prstGeom>
          <a:noFill/>
        </p:spPr>
      </p:pic>
      <p:pic>
        <p:nvPicPr>
          <p:cNvPr id="9220" name="Picture 4" descr="http://www.purdue.edu/armyrotc/Gallery_Photos/Army%20ROTC/Te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1504950"/>
            <a:ext cx="27686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Army Combat Uniform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ClrTx/>
              <a:buFont typeface="Wingdings" pitchFamily="2" charset="2"/>
              <a:buChar char="Ø"/>
            </a:pPr>
            <a:endParaRPr lang="es-ES_tradnl" dirty="0"/>
          </a:p>
        </p:txBody>
      </p:sp>
      <p:pic>
        <p:nvPicPr>
          <p:cNvPr id="1026" name="Picture 2" descr="http://homepage.mac.com/cptchaz/iblog/C223513943/E20070409202919/Media/ACU%20QF%20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370593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Agenda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25609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Introduction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200" b="1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Leadership, Standards &amp; Expectations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200" b="1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History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200" b="1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Cadet Life</a:t>
            </a:r>
          </a:p>
          <a:p>
            <a:pPr>
              <a:buClrTx/>
              <a:buNone/>
            </a:pPr>
            <a:endParaRPr lang="en-US" sz="2200" b="1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Zero Week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200" b="1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Question/Answer</a:t>
            </a:r>
            <a:endParaRPr lang="es-ES_tradnl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7472"/>
            <a:ext cx="8229600" cy="8717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Physical Training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229600" cy="462560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Tuesday, Wednesday, Thursday at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0600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Cadet Lead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Road Marches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Platoon PT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Ability Groups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8194" name="Picture 2" descr="http://upload.wikimedia.org/wikipedia/en/6/63/APFT-JH-12-19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291465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Summer/Winter PT Uniform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ClrTx/>
              <a:buFont typeface="Wingdings" pitchFamily="2" charset="2"/>
              <a:buChar char="Ø"/>
            </a:pPr>
            <a:endParaRPr lang="es-ES_tradnl" dirty="0"/>
          </a:p>
        </p:txBody>
      </p:sp>
      <p:pic>
        <p:nvPicPr>
          <p:cNvPr id="40964" name="Picture 4" descr="Shorts - Army PT - Su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1724025" cy="4728339"/>
          </a:xfrm>
          <a:prstGeom prst="rect">
            <a:avLst/>
          </a:prstGeom>
          <a:noFill/>
        </p:spPr>
      </p:pic>
      <p:pic>
        <p:nvPicPr>
          <p:cNvPr id="40966" name="Picture 6" descr="Jacket - Army PT - W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162300" cy="4714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APFT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Events are the Push-Up, Sit-Up and 2- Mile Run.</a:t>
            </a:r>
          </a:p>
          <a:p>
            <a:r>
              <a:rPr lang="en-US" dirty="0" smtClean="0"/>
              <a:t>Males 17-21 are expected to perform</a:t>
            </a:r>
          </a:p>
          <a:p>
            <a:pPr marL="118872" indent="0">
              <a:buNone/>
            </a:pPr>
            <a:r>
              <a:rPr lang="en-US" sz="2000" dirty="0" smtClean="0"/>
              <a:t>   </a:t>
            </a:r>
            <a:r>
              <a:rPr lang="en-US" sz="2000" b="1" dirty="0" smtClean="0"/>
              <a:t>Minimum Standards                                          Maximum Standards</a:t>
            </a:r>
          </a:p>
          <a:p>
            <a:pPr lvl="1"/>
            <a:r>
              <a:rPr lang="en-US" sz="2000" dirty="0" smtClean="0"/>
              <a:t>42 Push-Ups                                                     - 71 Push-ups</a:t>
            </a:r>
          </a:p>
          <a:p>
            <a:pPr lvl="1"/>
            <a:r>
              <a:rPr lang="en-US" sz="2000" dirty="0" smtClean="0"/>
              <a:t>53 Sit-Ups       			   - 78 Sit-ups</a:t>
            </a:r>
          </a:p>
          <a:p>
            <a:pPr lvl="1"/>
            <a:r>
              <a:rPr lang="en-US" sz="2000" dirty="0" smtClean="0"/>
              <a:t>15:54 2-Mile Run			   - 13:00 2-Mile Run</a:t>
            </a:r>
          </a:p>
          <a:p>
            <a:r>
              <a:rPr lang="en-US" dirty="0" smtClean="0"/>
              <a:t>Females 17-21 are expected to perform</a:t>
            </a:r>
          </a:p>
          <a:p>
            <a:pPr marL="118872" indent="0">
              <a:buNone/>
            </a:pPr>
            <a:r>
              <a:rPr lang="en-US" sz="2000" dirty="0" smtClean="0"/>
              <a:t>   </a:t>
            </a:r>
            <a:r>
              <a:rPr lang="en-US" sz="2000" b="1" dirty="0" smtClean="0"/>
              <a:t>Minimum Standards			Maximum Standards</a:t>
            </a:r>
          </a:p>
          <a:p>
            <a:pPr lvl="1"/>
            <a:r>
              <a:rPr lang="en-US" sz="2000" dirty="0" smtClean="0"/>
              <a:t>19 Push-Ups  			   - 42 Push-ups</a:t>
            </a:r>
          </a:p>
          <a:p>
            <a:pPr lvl="1"/>
            <a:r>
              <a:rPr lang="en-US" sz="2000" dirty="0" smtClean="0"/>
              <a:t>53 Sit-Ups				   - 78 Sit-ups</a:t>
            </a:r>
          </a:p>
          <a:p>
            <a:pPr lvl="1"/>
            <a:r>
              <a:rPr lang="en-US" sz="2000" dirty="0" smtClean="0"/>
              <a:t>18:54 2-Mile Run 			   - 15:36 2-Mile Run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5448"/>
            <a:ext cx="51054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Clubs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25689"/>
            <a:ext cx="655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Narrow" pitchFamily="34" charset="0"/>
              </a:rPr>
              <a:t> Ranger Club</a:t>
            </a:r>
          </a:p>
          <a:p>
            <a:pPr lvl="1"/>
            <a:endParaRPr lang="en-US" sz="3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Narrow" pitchFamily="34" charset="0"/>
              </a:rPr>
              <a:t>Ranger Challenge </a:t>
            </a:r>
          </a:p>
          <a:p>
            <a:r>
              <a:rPr lang="en-US" sz="32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Narrow" pitchFamily="34" charset="0"/>
              </a:rPr>
              <a:t>Pathfinders</a:t>
            </a:r>
          </a:p>
          <a:p>
            <a:endParaRPr lang="en-US" sz="3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Narrow" pitchFamily="34" charset="0"/>
              </a:rPr>
              <a:t>Pistol/Rifle Club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 Narrow" pitchFamily="34" charset="0"/>
              </a:rPr>
              <a:t>Drill Team/ Color Guard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7170" name="Picture 2" descr="http://vickykapoor.com/wp-content/uploads/2010/04/armyra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514600" cy="1669066"/>
          </a:xfrm>
          <a:prstGeom prst="rect">
            <a:avLst/>
          </a:prstGeom>
          <a:noFill/>
        </p:spPr>
      </p:pic>
      <p:pic>
        <p:nvPicPr>
          <p:cNvPr id="7172" name="Picture 4" descr="http://www.army.mil/-images/2008/01/05/11888/army.mil-2008-01-05-21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2209800" cy="149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62560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Color Guard during Games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Homecoming Parade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Christmas Parade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Old Oaken Bucket Run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Tri-Service Run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JROTC Drill Meet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Grand Alternative Week Events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Dining Out</a:t>
            </a:r>
          </a:p>
          <a:p>
            <a:endParaRPr lang="en-US" dirty="0"/>
          </a:p>
        </p:txBody>
      </p:sp>
      <p:pic>
        <p:nvPicPr>
          <p:cNvPr id="2050" name="Picture 2" descr="Purdue and IU Game Ball R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352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7848"/>
            <a:ext cx="8229600" cy="9113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Summer Opportunities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Specialty Training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Airborne School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Air Assault School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Mountain Warfare School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Northern Warfare School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Robin Sage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Basic Training (National Guard only)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AIT (National Guard only)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NTSP (Nurses only)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CULP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122" name="Picture 2" descr="http://www.blackfive.net/photos/uncategorized/2007/08/27/paratroopers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590800" cy="2502827"/>
          </a:xfrm>
          <a:prstGeom prst="rect">
            <a:avLst/>
          </a:prstGeom>
          <a:noFill/>
        </p:spPr>
      </p:pic>
      <p:pic>
        <p:nvPicPr>
          <p:cNvPr id="10242" name="Picture 2" descr="https://www.pmstrong.com/vendorimages/PMStrong/WI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81200"/>
            <a:ext cx="723900" cy="571971"/>
          </a:xfrm>
          <a:prstGeom prst="rect">
            <a:avLst/>
          </a:prstGeom>
          <a:noFill/>
        </p:spPr>
      </p:pic>
      <p:pic>
        <p:nvPicPr>
          <p:cNvPr id="10244" name="Picture 4" descr="http://www.uwsp.edu/rotc/images/airass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762000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7848"/>
            <a:ext cx="8229600" cy="9113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Zero Week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3962400" cy="474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Paperwork with Mr. </a:t>
            </a:r>
            <a:r>
              <a:rPr lang="en-US" dirty="0" err="1" smtClean="0">
                <a:latin typeface="Arial Narrow" pitchFamily="34" charset="0"/>
              </a:rPr>
              <a:t>Crusan</a:t>
            </a:r>
            <a:r>
              <a:rPr lang="en-US" dirty="0" smtClean="0">
                <a:latin typeface="Arial Narrow" pitchFamily="34" charset="0"/>
              </a:rPr>
              <a:t> and Mr. </a:t>
            </a:r>
            <a:r>
              <a:rPr lang="en-US" dirty="0" err="1" smtClean="0">
                <a:latin typeface="Arial Narrow" pitchFamily="34" charset="0"/>
              </a:rPr>
              <a:t>Sokolski</a:t>
            </a:r>
            <a:endParaRPr lang="en-US" dirty="0" smtClean="0">
              <a:latin typeface="Arial Narrow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MRE Lunch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Classes with the MSIV’s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Equipment Issue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Mentorship Dinner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Battalion Run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Award Ceremony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Cook Out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4" name="Picture 2" descr="http://www.purdue.edu/armyrotc/Gallery_Photos/AROTC%2008-09/Zero%20Week%20Aug08/ZW08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381000"/>
            <a:ext cx="3555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Bernard MT Condensed" pitchFamily="18" charset="0"/>
              </a:rPr>
              <a:t>Question/Answer</a:t>
            </a:r>
            <a:endParaRPr lang="es-ES_tradnl" sz="4000" dirty="0"/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3457307" y="6019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Army Motivation</a:t>
            </a:r>
            <a:endParaRPr lang="en-US" dirty="0"/>
          </a:p>
        </p:txBody>
      </p:sp>
      <p:pic>
        <p:nvPicPr>
          <p:cNvPr id="16" name="Picture 15" descr="image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81400" y="4495800"/>
            <a:ext cx="1600200" cy="1532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236220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s-ES_tradnl" sz="8800" b="1" dirty="0" smtClean="0">
                <a:latin typeface="Arial Narrow" pitchFamily="34" charset="0"/>
              </a:rPr>
              <a:t>BOILER UP!</a:t>
            </a:r>
            <a:endParaRPr lang="es-ES_tradnl" sz="8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678875" y="1357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</a:rPr>
              <a:t>Lieutenant Colonel Jerry D Hubbard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886200" y="1295400"/>
            <a:ext cx="5791200" cy="4572000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B.A. Psychology, Southeastern University 1990</a:t>
            </a:r>
          </a:p>
          <a:p>
            <a:pPr eaLnBrk="1" hangingPunct="1"/>
            <a:r>
              <a:rPr lang="en-US" sz="1600" b="1" dirty="0" smtClean="0"/>
              <a:t>M.S. Information Technology, UMUC 2009</a:t>
            </a:r>
          </a:p>
          <a:p>
            <a:pPr eaLnBrk="1" hangingPunct="1"/>
            <a:r>
              <a:rPr lang="en-US" sz="1600" b="1" dirty="0" smtClean="0"/>
              <a:t>Recent Assignments</a:t>
            </a:r>
          </a:p>
          <a:p>
            <a:pPr lvl="1" eaLnBrk="1" hangingPunct="1">
              <a:buFontTx/>
              <a:buChar char="-"/>
            </a:pPr>
            <a:r>
              <a:rPr lang="en-US" sz="1200" b="1" dirty="0" smtClean="0"/>
              <a:t>Observer/Controller – NTC, CA (2001-2004)</a:t>
            </a:r>
          </a:p>
          <a:p>
            <a:pPr lvl="1" eaLnBrk="1" hangingPunct="1">
              <a:buFontTx/>
              <a:buChar char="-"/>
            </a:pPr>
            <a:r>
              <a:rPr lang="en-US" sz="1200" b="1" dirty="0" smtClean="0"/>
              <a:t>Operations &amp; Training Officer – Iraq (2004-2006)</a:t>
            </a:r>
          </a:p>
          <a:p>
            <a:pPr lvl="1" eaLnBrk="1" hangingPunct="1">
              <a:buFontTx/>
              <a:buChar char="-"/>
            </a:pPr>
            <a:r>
              <a:rPr lang="en-US" sz="1200" b="1" dirty="0" smtClean="0"/>
              <a:t>Attack Helicopter Executive Officer – Iraq (2006-2008)</a:t>
            </a:r>
          </a:p>
          <a:p>
            <a:pPr lvl="1" eaLnBrk="1" hangingPunct="1">
              <a:buFontTx/>
              <a:buChar char="-"/>
            </a:pPr>
            <a:r>
              <a:rPr lang="en-US" sz="1200" b="1" dirty="0" smtClean="0"/>
              <a:t>NORAD-USNORTHCOM Washington D.C. (2008-2011)</a:t>
            </a:r>
          </a:p>
          <a:p>
            <a:pPr eaLnBrk="1" hangingPunct="1"/>
            <a:r>
              <a:rPr lang="en-US" sz="1600" b="1" dirty="0" smtClean="0"/>
              <a:t>Training</a:t>
            </a:r>
          </a:p>
          <a:p>
            <a:pPr lvl="1" eaLnBrk="1" hangingPunct="1"/>
            <a:r>
              <a:rPr lang="en-US" sz="1200" b="1" dirty="0" smtClean="0"/>
              <a:t>Aviation, Airborne, Air Assault</a:t>
            </a:r>
          </a:p>
          <a:p>
            <a:pPr eaLnBrk="1" hangingPunct="1"/>
            <a:r>
              <a:rPr lang="en-US" sz="1600" b="1" dirty="0" smtClean="0"/>
              <a:t>Major Awards</a:t>
            </a:r>
          </a:p>
          <a:p>
            <a:pPr lvl="1" eaLnBrk="1" hangingPunct="1"/>
            <a:r>
              <a:rPr lang="en-US" sz="1200" b="1" dirty="0" smtClean="0"/>
              <a:t>Combat Action Badge</a:t>
            </a:r>
          </a:p>
          <a:p>
            <a:pPr lvl="1" eaLnBrk="1" hangingPunct="1"/>
            <a:r>
              <a:rPr lang="en-US" sz="1200" b="1" dirty="0" smtClean="0"/>
              <a:t>Valorous Unit Award</a:t>
            </a:r>
          </a:p>
          <a:p>
            <a:pPr lvl="1" eaLnBrk="1" hangingPunct="1"/>
            <a:r>
              <a:rPr lang="en-US" sz="1200" b="1" dirty="0" smtClean="0"/>
              <a:t>Bronze Star (2 awards)</a:t>
            </a:r>
          </a:p>
          <a:p>
            <a:pPr lvl="1" eaLnBrk="1" hangingPunct="1"/>
            <a:r>
              <a:rPr lang="en-US" sz="1200" b="1" dirty="0" smtClean="0"/>
              <a:t>Air Medal</a:t>
            </a:r>
          </a:p>
          <a:p>
            <a:pPr lvl="1" eaLnBrk="1" hangingPunct="1"/>
            <a:r>
              <a:rPr lang="en-US" sz="1200" b="1" dirty="0" smtClean="0"/>
              <a:t>Defense Meritorious Service Medal</a:t>
            </a:r>
          </a:p>
          <a:p>
            <a:pPr lvl="1" eaLnBrk="1" hangingPunct="1"/>
            <a:r>
              <a:rPr lang="en-US" sz="1200" b="1" dirty="0" smtClean="0"/>
              <a:t>Meritorious Service Medal (4 awards)</a:t>
            </a:r>
          </a:p>
          <a:p>
            <a:pPr lvl="1" eaLnBrk="1" hangingPunct="1"/>
            <a:r>
              <a:rPr lang="en-US" sz="1200" b="1" dirty="0" smtClean="0"/>
              <a:t>Army Commendation Medal (3 awards)</a:t>
            </a:r>
          </a:p>
          <a:p>
            <a:pPr lvl="1" eaLnBrk="1" hangingPunct="1"/>
            <a:r>
              <a:rPr lang="en-US" sz="1200" b="1" dirty="0" smtClean="0"/>
              <a:t>Army Achievement Medal (2 awards)</a:t>
            </a:r>
          </a:p>
          <a:p>
            <a:pPr lvl="1" eaLnBrk="1" hangingPunct="1"/>
            <a:r>
              <a:rPr lang="en-US" sz="1200" b="1" dirty="0" smtClean="0"/>
              <a:t>DMG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817" y="1371600"/>
            <a:ext cx="17599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862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Enlisted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Army Reserves (Alabama)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Army National Guard (Florida</a:t>
            </a:r>
            <a:r>
              <a:rPr lang="en-US" sz="1100" b="1" kern="0" dirty="0" smtClean="0">
                <a:solidFill>
                  <a:srgbClr val="000000"/>
                </a:solidFill>
              </a:rPr>
              <a:t>)</a:t>
            </a:r>
            <a:endParaRPr lang="en-US" sz="1100" b="1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Officer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FT Rucker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FT Campbell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AC/RC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NTC California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 smtClean="0">
                <a:solidFill>
                  <a:srgbClr val="000000"/>
                </a:solidFill>
              </a:rPr>
              <a:t>FT </a:t>
            </a:r>
            <a:r>
              <a:rPr lang="en-US" sz="1100" b="1" kern="0" dirty="0" err="1" smtClean="0">
                <a:solidFill>
                  <a:srgbClr val="000000"/>
                </a:solidFill>
              </a:rPr>
              <a:t>Benning</a:t>
            </a:r>
            <a:r>
              <a:rPr lang="en-US" sz="1100" b="1" kern="0" dirty="0" smtClean="0">
                <a:solidFill>
                  <a:srgbClr val="000000"/>
                </a:solidFill>
              </a:rPr>
              <a:t> 3</a:t>
            </a:r>
            <a:r>
              <a:rPr lang="en-US" sz="1100" b="1" kern="0" baseline="30000" dirty="0" smtClean="0">
                <a:solidFill>
                  <a:srgbClr val="000000"/>
                </a:solidFill>
              </a:rPr>
              <a:t>rd</a:t>
            </a:r>
            <a:r>
              <a:rPr lang="en-US" sz="1100" b="1" kern="0" dirty="0" smtClean="0">
                <a:solidFill>
                  <a:srgbClr val="000000"/>
                </a:solidFill>
              </a:rPr>
              <a:t> ID</a:t>
            </a:r>
            <a:endParaRPr lang="en-US" sz="1100" b="1" kern="0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HAAF 3ID (Savannah, GA)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Pentagon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sz="11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775"/>
            <a:ext cx="7772400" cy="1143000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Nitty</a:t>
            </a:r>
            <a:r>
              <a:rPr lang="en-US" sz="3200" dirty="0" smtClean="0">
                <a:solidFill>
                  <a:schemeClr val="tx1"/>
                </a:solidFill>
              </a:rPr>
              <a:t> Gritty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" y="1431191"/>
            <a:ext cx="4724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Alcohol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Drugs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EO/Sexual Harassment </a:t>
            </a:r>
            <a:r>
              <a:rPr lang="en-US" sz="2000" b="1" dirty="0">
                <a:solidFill>
                  <a:srgbClr val="000000"/>
                </a:solidFill>
              </a:rPr>
              <a:t>(PL 2/3) </a:t>
            </a:r>
            <a:endParaRPr lang="en-US" sz="2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Improper relationships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Senior cadets with junior/basic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course cadets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1431191"/>
            <a:ext cx="411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Standards </a:t>
            </a:r>
            <a:r>
              <a:rPr lang="en-US" sz="2000" b="1" dirty="0">
                <a:solidFill>
                  <a:srgbClr val="000000"/>
                </a:solidFill>
              </a:rPr>
              <a:t>(PL 13/14)</a:t>
            </a:r>
            <a:endParaRPr lang="en-US" sz="2400" b="1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GPA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APFT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Leadership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Professional Courtesy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Accessions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786243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The specific or practical details; the heart of a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CDT Lieutenant Colonel Andersen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25609"/>
          </a:xfrm>
        </p:spPr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Ø"/>
            </a:pPr>
            <a:r>
              <a:rPr lang="en-US" sz="2600" dirty="0" smtClean="0"/>
              <a:t>Background</a:t>
            </a:r>
          </a:p>
          <a:p>
            <a:pPr lvl="1">
              <a:buClrTx/>
              <a:buNone/>
            </a:pPr>
            <a:endParaRPr lang="en-US" sz="2200" dirty="0" smtClean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2600" dirty="0" smtClean="0"/>
              <a:t>Why Army ROTC?</a:t>
            </a:r>
          </a:p>
          <a:p>
            <a:pPr lvl="1">
              <a:buClrTx/>
              <a:buFont typeface="Wingdings" pitchFamily="2" charset="2"/>
              <a:buChar char="Ø"/>
            </a:pPr>
            <a:endParaRPr lang="en-US" sz="2600" dirty="0" smtClean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2600" dirty="0" smtClean="0"/>
              <a:t>My Expectations</a:t>
            </a:r>
          </a:p>
          <a:p>
            <a:pPr lvl="1">
              <a:buClrTx/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ClrTx/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CDT CSM Anderson Expectations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Background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/>
          </a:p>
          <a:p>
            <a:pPr>
              <a:buClrTx/>
              <a:buFont typeface="Wingdings" charset="2"/>
              <a:buChar char="Ø"/>
            </a:pPr>
            <a:r>
              <a:rPr lang="en-US" sz="2000" dirty="0" smtClean="0"/>
              <a:t>Major/Minors</a:t>
            </a:r>
          </a:p>
          <a:p>
            <a:pPr>
              <a:buClrTx/>
              <a:buFont typeface="Wingdings" charset="2"/>
              <a:buChar char="Ø"/>
            </a:pPr>
            <a:endParaRPr lang="en-US" sz="2000" dirty="0"/>
          </a:p>
          <a:p>
            <a:pPr>
              <a:buClrTx/>
              <a:buFont typeface="Wingdings" charset="2"/>
              <a:buChar char="Ø"/>
            </a:pPr>
            <a:r>
              <a:rPr lang="en-US" sz="2000" dirty="0" smtClean="0"/>
              <a:t>Why Army?</a:t>
            </a:r>
          </a:p>
          <a:p>
            <a:pPr>
              <a:buClrTx/>
              <a:buFont typeface="Wingdings" charset="2"/>
              <a:buChar char="Ø"/>
            </a:pPr>
            <a:endParaRPr lang="en-US" sz="2000" dirty="0"/>
          </a:p>
          <a:p>
            <a:pPr>
              <a:buClrTx/>
              <a:buFont typeface="Wingdings" charset="2"/>
              <a:buChar char="Ø"/>
            </a:pPr>
            <a:r>
              <a:rPr lang="en-US" sz="2000" dirty="0" smtClean="0"/>
              <a:t>Expectations</a:t>
            </a:r>
          </a:p>
          <a:p>
            <a:pPr>
              <a:buClrTx/>
              <a:buFont typeface="Wingdings" charset="2"/>
              <a:buChar char="Ø"/>
            </a:pPr>
            <a:endParaRPr lang="en-US" sz="2000" dirty="0"/>
          </a:p>
          <a:p>
            <a:pPr>
              <a:buClrTx/>
              <a:buFont typeface="Wingdings" charset="2"/>
              <a:buChar char="Ø"/>
            </a:pPr>
            <a:endParaRPr lang="en-US" sz="2000" dirty="0" smtClean="0"/>
          </a:p>
          <a:p>
            <a:pPr>
              <a:buClrTx/>
              <a:buFont typeface="Wingdings" charset="2"/>
              <a:buChar char="Ø"/>
            </a:pPr>
            <a:endParaRPr lang="en-US" sz="2000" dirty="0"/>
          </a:p>
          <a:p>
            <a:pPr>
              <a:buClrTx/>
              <a:buFont typeface="Wingdings" charset="2"/>
              <a:buChar char="Ø"/>
            </a:pPr>
            <a:endParaRPr lang="en-US" sz="2000" dirty="0" smtClean="0"/>
          </a:p>
          <a:p>
            <a:pPr>
              <a:buClrTx/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Standards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Commitment to Excellence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Military Bearing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Uniform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Physical Fitness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Academic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Discipline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Attendance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Work ethic</a:t>
            </a:r>
            <a:endParaRPr lang="en-US" sz="2000" dirty="0" smtClean="0"/>
          </a:p>
          <a:p>
            <a:pPr>
              <a:buClrTx/>
              <a:buFont typeface="Wingdings" pitchFamily="2" charset="2"/>
              <a:buChar char="Ø"/>
            </a:pP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962400" cy="31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Bernard MT Condensed" pitchFamily="18" charset="0"/>
              </a:rPr>
              <a:t>Cadre</a:t>
            </a:r>
            <a:endParaRPr lang="es-ES_tradnl" sz="48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625609"/>
          </a:xfrm>
        </p:spPr>
        <p:txBody>
          <a:bodyPr>
            <a:normAutofit/>
          </a:bodyPr>
          <a:lstStyle/>
          <a:p>
            <a:pPr lvl="1">
              <a:buClrTx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latin typeface="Arial Narrow" pitchFamily="34" charset="0"/>
              </a:rPr>
              <a:t>Lieutenant Colonel Jerry Hubbard</a:t>
            </a:r>
            <a:r>
              <a:rPr lang="en-US" sz="2000" dirty="0" smtClean="0">
                <a:latin typeface="Arial Narrow" pitchFamily="34" charset="0"/>
              </a:rPr>
              <a:t>- Professor of Military Science, Department Head, MS IV Instructor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2"/>
              </a:rPr>
              <a:t>hubbarj@purdue.edu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494-2099</a:t>
            </a:r>
          </a:p>
          <a:p>
            <a:pPr lvl="1">
              <a:buClrTx/>
              <a:buNone/>
            </a:pPr>
            <a:endParaRPr lang="en-US" sz="2000" dirty="0" smtClean="0">
              <a:latin typeface="Arial Narrow" pitchFamily="34" charset="0"/>
            </a:endParaRPr>
          </a:p>
          <a:p>
            <a:pPr>
              <a:buClrTx/>
              <a:buNone/>
            </a:pP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    </a:t>
            </a:r>
          </a:p>
          <a:p>
            <a:pPr>
              <a:buClrTx/>
              <a:buNone/>
            </a:pPr>
            <a:r>
              <a:rPr lang="en-US" sz="2000" dirty="0">
                <a:latin typeface="Arial Narrow" pitchFamily="34" charset="0"/>
              </a:rPr>
              <a:t>	 </a:t>
            </a:r>
            <a:r>
              <a:rPr lang="en-US" sz="2000" dirty="0" smtClean="0">
                <a:latin typeface="Arial Narrow" pitchFamily="34" charset="0"/>
              </a:rPr>
              <a:t>   </a:t>
            </a:r>
            <a:r>
              <a:rPr lang="en-US" sz="2000" b="1" dirty="0" smtClean="0">
                <a:latin typeface="Arial Narrow" pitchFamily="34" charset="0"/>
              </a:rPr>
              <a:t>Captain Anthony Blackburn – </a:t>
            </a:r>
            <a:r>
              <a:rPr lang="en-US" sz="2000" dirty="0" smtClean="0">
                <a:latin typeface="Arial Narrow" pitchFamily="34" charset="0"/>
              </a:rPr>
              <a:t>MSIII Instructor, Budget/Logistics Officer,         </a:t>
            </a:r>
          </a:p>
          <a:p>
            <a:pPr>
              <a:buClrTx/>
              <a:buNone/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         Ranger Advisor</a:t>
            </a:r>
          </a:p>
          <a:p>
            <a:pPr>
              <a:buClrTx/>
              <a:buNone/>
            </a:pPr>
            <a:r>
              <a:rPr lang="en-US" sz="2000" dirty="0">
                <a:latin typeface="Arial Narrow" pitchFamily="34" charset="0"/>
              </a:rPr>
              <a:t>	</a:t>
            </a:r>
            <a:r>
              <a:rPr lang="en-US" sz="2000" dirty="0" smtClean="0">
                <a:latin typeface="Arial Narrow" pitchFamily="34" charset="0"/>
              </a:rPr>
              <a:t>    </a:t>
            </a:r>
            <a:r>
              <a:rPr lang="en-US" sz="2000" b="1" dirty="0" smtClean="0">
                <a:latin typeface="Arial Narrow" pitchFamily="34" charset="0"/>
              </a:rPr>
              <a:t>Email: </a:t>
            </a:r>
            <a:r>
              <a:rPr lang="en-US" sz="2000" dirty="0" smtClean="0">
                <a:latin typeface="Arial Narrow" pitchFamily="34" charset="0"/>
                <a:hlinkClick r:id="rId3"/>
              </a:rPr>
              <a:t>arblackb@purdue.edu</a:t>
            </a:r>
            <a:endParaRPr lang="en-US" sz="2000" dirty="0" smtClean="0">
              <a:latin typeface="Arial Narrow" pitchFamily="34" charset="0"/>
            </a:endParaRPr>
          </a:p>
          <a:p>
            <a:pPr>
              <a:buClrTx/>
              <a:buNone/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         </a:t>
            </a:r>
            <a:r>
              <a:rPr lang="en-US" sz="2000" b="1" dirty="0" smtClean="0">
                <a:latin typeface="Arial Narrow" pitchFamily="34" charset="0"/>
              </a:rPr>
              <a:t>Phone: </a:t>
            </a:r>
            <a:r>
              <a:rPr lang="en-US" sz="2000" dirty="0" smtClean="0">
                <a:latin typeface="Arial Narrow" pitchFamily="34" charset="0"/>
              </a:rPr>
              <a:t>(765) 496-7581</a:t>
            </a:r>
            <a:endParaRPr lang="es-ES_tradnl" dirty="0"/>
          </a:p>
        </p:txBody>
      </p:sp>
      <p:pic>
        <p:nvPicPr>
          <p:cNvPr id="14" name="Picture 13" descr="LT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011" y="1752600"/>
            <a:ext cx="654389" cy="685800"/>
          </a:xfrm>
          <a:prstGeom prst="rect">
            <a:avLst/>
          </a:prstGeom>
        </p:spPr>
      </p:pic>
      <p:pic>
        <p:nvPicPr>
          <p:cNvPr id="4" name="Picture 3" descr="Screen shot 2011-08-13 at 10.40.1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1013883" cy="1447800"/>
          </a:xfrm>
          <a:prstGeom prst="rect">
            <a:avLst/>
          </a:prstGeom>
        </p:spPr>
      </p:pic>
      <p:pic>
        <p:nvPicPr>
          <p:cNvPr id="5" name="Picture 4" descr="Screen shot 2011-08-13 at 10.41.32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1019577" cy="1447800"/>
          </a:xfrm>
          <a:prstGeom prst="rect">
            <a:avLst/>
          </a:prstGeom>
        </p:spPr>
      </p:pic>
      <p:pic>
        <p:nvPicPr>
          <p:cNvPr id="6" name="Picture 5" descr="Screen shot 2011-08-13 at 10.41.43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787400" cy="749300"/>
          </a:xfrm>
          <a:prstGeom prst="rect">
            <a:avLst/>
          </a:prstGeom>
        </p:spPr>
      </p:pic>
      <p:pic>
        <p:nvPicPr>
          <p:cNvPr id="9" name="Picture 8" descr="Screen shot 2011-08-13 at 10.47.47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267200"/>
            <a:ext cx="1288472" cy="1142999"/>
          </a:xfrm>
          <a:prstGeom prst="rect">
            <a:avLst/>
          </a:prstGeom>
        </p:spPr>
      </p:pic>
      <p:pic>
        <p:nvPicPr>
          <p:cNvPr id="11" name="Picture 10" descr="Screen shot 2011-08-13 at 10.49.05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34" y="1905000"/>
            <a:ext cx="1756833" cy="154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Sergeant First Class Vincent Foster</a:t>
            </a:r>
            <a:r>
              <a:rPr lang="en-US" sz="2000" dirty="0" smtClean="0">
                <a:latin typeface="Arial Narrow" pitchFamily="34" charset="0"/>
              </a:rPr>
              <a:t> - Training NCO, Ranger Challenge Advisor, Pathfinders Advisor, Ranger Club Advisor, MS II Instructor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2"/>
              </a:rPr>
              <a:t>vmfoster@purdue.edu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494-2103 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endParaRPr lang="en-US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Master Sergeant Eric Anderson</a:t>
            </a:r>
            <a:r>
              <a:rPr lang="en-US" sz="2000" dirty="0" smtClean="0">
                <a:latin typeface="Arial Narrow" pitchFamily="34" charset="0"/>
              </a:rPr>
              <a:t> - MS I Instructor, Rifle/Pistol Team Coach 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Email: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3"/>
              </a:rPr>
              <a:t>andersej@purdue.edu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Phone:</a:t>
            </a:r>
            <a:r>
              <a:rPr lang="en-US" sz="2000" dirty="0" smtClean="0">
                <a:latin typeface="Arial Narrow" pitchFamily="34" charset="0"/>
              </a:rPr>
              <a:t> (765) 494-2100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Cadre</a:t>
            </a:r>
            <a:endParaRPr lang="es-ES_tradnl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5" name="Picture 4" descr="Arm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667000"/>
            <a:ext cx="1435362" cy="685800"/>
          </a:xfrm>
          <a:prstGeom prst="rect">
            <a:avLst/>
          </a:prstGeom>
        </p:spPr>
      </p:pic>
      <p:pic>
        <p:nvPicPr>
          <p:cNvPr id="6" name="Picture 5" descr="DSC_1886-3x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514601"/>
            <a:ext cx="990600" cy="1447800"/>
          </a:xfrm>
          <a:prstGeom prst="rect">
            <a:avLst/>
          </a:prstGeom>
        </p:spPr>
      </p:pic>
      <p:pic>
        <p:nvPicPr>
          <p:cNvPr id="7" name="Picture 6" descr="SF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286000"/>
            <a:ext cx="658368" cy="1142230"/>
          </a:xfrm>
          <a:prstGeom prst="rect">
            <a:avLst/>
          </a:prstGeom>
        </p:spPr>
      </p:pic>
      <p:pic>
        <p:nvPicPr>
          <p:cNvPr id="8" name="Picture 7" descr="SI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4572000"/>
            <a:ext cx="1332068" cy="1143000"/>
          </a:xfrm>
          <a:prstGeom prst="rect">
            <a:avLst/>
          </a:prstGeom>
        </p:spPr>
      </p:pic>
      <p:pic>
        <p:nvPicPr>
          <p:cNvPr id="9" name="Picture 8" descr="msganderson-(2)-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4572000"/>
            <a:ext cx="952500" cy="1362075"/>
          </a:xfrm>
          <a:prstGeom prst="rect">
            <a:avLst/>
          </a:prstGeom>
        </p:spPr>
      </p:pic>
      <p:pic>
        <p:nvPicPr>
          <p:cNvPr id="10" name="Picture 9" descr="MS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572000"/>
            <a:ext cx="507350" cy="92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3047</TotalTime>
  <Words>592</Words>
  <Application>Microsoft Office PowerPoint</Application>
  <PresentationFormat>On-screen Show (4:3)</PresentationFormat>
  <Paragraphs>242</Paragraphs>
  <Slides>27</Slides>
  <Notes>4</Notes>
  <HiddenSlides>0</HiddenSlides>
  <MMClips>1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Module</vt:lpstr>
      <vt:lpstr>CorelPhotoPaint.Image.8</vt:lpstr>
      <vt:lpstr>PURDUE ARMY ROTC 2011</vt:lpstr>
      <vt:lpstr>Agenda</vt:lpstr>
      <vt:lpstr>Lieutenant Colonel Jerry D Hubbard</vt:lpstr>
      <vt:lpstr>Nitty Gritty</vt:lpstr>
      <vt:lpstr>CDT Lieutenant Colonel Andersen</vt:lpstr>
      <vt:lpstr>CDT CSM Anderson Expectations</vt:lpstr>
      <vt:lpstr>Standards</vt:lpstr>
      <vt:lpstr>Cadre</vt:lpstr>
      <vt:lpstr>Cadre</vt:lpstr>
      <vt:lpstr>Cadre</vt:lpstr>
      <vt:lpstr>Cadre</vt:lpstr>
      <vt:lpstr>Staff</vt:lpstr>
      <vt:lpstr>History of Purdue Army ROTC</vt:lpstr>
      <vt:lpstr>History</vt:lpstr>
      <vt:lpstr>History continued</vt:lpstr>
      <vt:lpstr>Cadet Life</vt:lpstr>
      <vt:lpstr>MSL Classes</vt:lpstr>
      <vt:lpstr>Leadership Lab</vt:lpstr>
      <vt:lpstr>Army Combat Uniform</vt:lpstr>
      <vt:lpstr>Physical Training</vt:lpstr>
      <vt:lpstr>Summer/Winter PT Uniform</vt:lpstr>
      <vt:lpstr>APFT</vt:lpstr>
      <vt:lpstr>Clubs</vt:lpstr>
      <vt:lpstr>Events</vt:lpstr>
      <vt:lpstr>Summer Opportunities</vt:lpstr>
      <vt:lpstr>Zero Week</vt:lpstr>
      <vt:lpstr>PowerPoint Presentation</vt:lpstr>
      <vt:lpstr>Custom Show 1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PURDUE ARMY ROTC 2009</dc:title>
  <dc:creator>acbrownl</dc:creator>
  <cp:lastModifiedBy>Spence</cp:lastModifiedBy>
  <cp:revision>176</cp:revision>
  <dcterms:created xsi:type="dcterms:W3CDTF">2009-08-18T19:56:20Z</dcterms:created>
  <dcterms:modified xsi:type="dcterms:W3CDTF">2012-04-26T18:54:25Z</dcterms:modified>
</cp:coreProperties>
</file>